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16"/>
  </p:notesMasterIdLst>
  <p:sldIdLst>
    <p:sldId id="256" r:id="rId2"/>
    <p:sldId id="342" r:id="rId3"/>
    <p:sldId id="345" r:id="rId4"/>
    <p:sldId id="346" r:id="rId5"/>
    <p:sldId id="362" r:id="rId6"/>
    <p:sldId id="347" r:id="rId7"/>
    <p:sldId id="366" r:id="rId8"/>
    <p:sldId id="367" r:id="rId9"/>
    <p:sldId id="368" r:id="rId10"/>
    <p:sldId id="369" r:id="rId11"/>
    <p:sldId id="370" r:id="rId12"/>
    <p:sldId id="371" r:id="rId13"/>
    <p:sldId id="364" r:id="rId14"/>
    <p:sldId id="31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igrinskyNS" initials="C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3" autoAdjust="0"/>
    <p:restoredTop sz="94660"/>
  </p:normalViewPr>
  <p:slideViewPr>
    <p:cSldViewPr>
      <p:cViewPr varScale="1">
        <p:scale>
          <a:sx n="74" d="100"/>
          <a:sy n="74" d="100"/>
        </p:scale>
        <p:origin x="-108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FEF020-D00A-4555-9626-2CAB9ECD3776}" type="datetimeFigureOut">
              <a:rPr lang="ru-RU" smtClean="0"/>
              <a:pPr/>
              <a:t>30.01.2026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6DD179-55BF-4538-AE23-1709D18D49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30.01.2026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30.01.2026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О </a:t>
            </a: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реализации</a:t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Федерального закона № 33-ФЗ</a:t>
            </a: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  <a:cs typeface="Arial" pitchFamily="34" charset="0"/>
              </a:rPr>
              <a:t>Важное отступление:</a:t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  <a:cs typeface="Arial" pitchFamily="34" charset="0"/>
              </a:rPr>
            </a:br>
            <a:r>
              <a:rPr lang="ru-RU" sz="4000" dirty="0" smtClean="0">
                <a:solidFill>
                  <a:schemeClr val="tx1"/>
                </a:solidFill>
                <a:latin typeface="Constantia" pitchFamily="18" charset="0"/>
              </a:rPr>
              <a:t>с 01.01.2026, по приказу Минюста России </a:t>
            </a:r>
            <a:r>
              <a:rPr lang="ru-RU" sz="4000" dirty="0" smtClean="0">
                <a:solidFill>
                  <a:schemeClr val="tx1"/>
                </a:solidFill>
                <a:latin typeface="Constantia" pitchFamily="18" charset="0"/>
              </a:rPr>
              <a:t>от 09.12.2025 № </a:t>
            </a:r>
            <a:r>
              <a:rPr lang="ru-RU" sz="4000" dirty="0" smtClean="0">
                <a:solidFill>
                  <a:schemeClr val="tx1"/>
                </a:solidFill>
                <a:latin typeface="Constantia" pitchFamily="18" charset="0"/>
              </a:rPr>
              <a:t>336,</a:t>
            </a:r>
            <a:br>
              <a:rPr lang="ru-RU" sz="40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u="sng" dirty="0" smtClean="0">
                <a:solidFill>
                  <a:schemeClr val="tx1"/>
                </a:solidFill>
                <a:latin typeface="Constantia" pitchFamily="18" charset="0"/>
              </a:rPr>
              <a:t>новая форма отчета некоммерческих организаций</a:t>
            </a: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Количество НКО</a:t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в субъектах СФО:</a:t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>2 место: Иркутская область – 3880</a:t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>1 место – Новосибирская область - 4191</a:t>
            </a: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>Наибольшие число НКО находится:</a:t>
            </a:r>
            <a:r>
              <a:rPr lang="ru-RU" sz="32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Constantia" pitchFamily="18" charset="0"/>
              </a:rPr>
              <a:t>- г</a:t>
            </a:r>
            <a:r>
              <a:rPr lang="ru-RU" sz="3200" dirty="0" smtClean="0">
                <a:solidFill>
                  <a:schemeClr val="tx1"/>
                </a:solidFill>
                <a:latin typeface="Constantia" pitchFamily="18" charset="0"/>
              </a:rPr>
              <a:t>. Иркутск и Иркутский </a:t>
            </a:r>
            <a:r>
              <a:rPr lang="ru-RU" sz="3200" dirty="0" smtClean="0">
                <a:solidFill>
                  <a:schemeClr val="tx1"/>
                </a:solidFill>
                <a:latin typeface="Constantia" pitchFamily="18" charset="0"/>
              </a:rPr>
              <a:t>МО </a:t>
            </a:r>
            <a:r>
              <a:rPr lang="ru-RU" sz="3200" dirty="0" smtClean="0">
                <a:solidFill>
                  <a:schemeClr val="tx1"/>
                </a:solidFill>
                <a:latin typeface="Constantia" pitchFamily="18" charset="0"/>
              </a:rPr>
              <a:t>- 1618 НКО</a:t>
            </a:r>
            <a:br>
              <a:rPr lang="ru-RU" sz="32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Constantia" pitchFamily="18" charset="0"/>
              </a:rPr>
              <a:t>- г</a:t>
            </a:r>
            <a:r>
              <a:rPr lang="ru-RU" sz="3200" dirty="0" smtClean="0">
                <a:solidFill>
                  <a:schemeClr val="tx1"/>
                </a:solidFill>
                <a:latin typeface="Constantia" pitchFamily="18" charset="0"/>
              </a:rPr>
              <a:t>. Братск и </a:t>
            </a:r>
            <a:r>
              <a:rPr lang="ru-RU" sz="3200" dirty="0" smtClean="0">
                <a:solidFill>
                  <a:schemeClr val="tx1"/>
                </a:solidFill>
                <a:latin typeface="Constantia" pitchFamily="18" charset="0"/>
              </a:rPr>
              <a:t>Братский район </a:t>
            </a:r>
            <a:r>
              <a:rPr lang="ru-RU" sz="3200" dirty="0" smtClean="0">
                <a:solidFill>
                  <a:schemeClr val="tx1"/>
                </a:solidFill>
                <a:latin typeface="Constantia" pitchFamily="18" charset="0"/>
              </a:rPr>
              <a:t>- 353 НКО</a:t>
            </a:r>
            <a:br>
              <a:rPr lang="ru-RU" sz="32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Constantia" pitchFamily="18" charset="0"/>
              </a:rPr>
              <a:t>- Ангарский </a:t>
            </a:r>
            <a:r>
              <a:rPr lang="ru-RU" sz="3200" dirty="0" smtClean="0">
                <a:solidFill>
                  <a:schemeClr val="tx1"/>
                </a:solidFill>
                <a:latin typeface="Constantia" pitchFamily="18" charset="0"/>
              </a:rPr>
              <a:t>городской округ  - 327 НКО</a:t>
            </a: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>Особое внимание:</a:t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Constantia" pitchFamily="18" charset="0"/>
              </a:rPr>
              <a:t>В </a:t>
            </a:r>
            <a:r>
              <a:rPr lang="ru-RU" sz="3200" dirty="0" smtClean="0">
                <a:solidFill>
                  <a:schemeClr val="tx1"/>
                </a:solidFill>
                <a:latin typeface="Constantia" pitchFamily="18" charset="0"/>
              </a:rPr>
              <a:t>реестр социально ориентированных </a:t>
            </a:r>
            <a:r>
              <a:rPr lang="ru-RU" sz="3200" dirty="0" smtClean="0">
                <a:solidFill>
                  <a:schemeClr val="tx1"/>
                </a:solidFill>
                <a:latin typeface="Constantia" pitchFamily="18" charset="0"/>
              </a:rPr>
              <a:t>НКО Иркутской области входят </a:t>
            </a:r>
            <a:r>
              <a:rPr lang="ru-RU" sz="3200" dirty="0" smtClean="0">
                <a:solidFill>
                  <a:schemeClr val="tx1"/>
                </a:solidFill>
                <a:latin typeface="Constantia" pitchFamily="18" charset="0"/>
              </a:rPr>
              <a:t>1002 </a:t>
            </a:r>
            <a:r>
              <a:rPr lang="ru-RU" sz="3200" dirty="0" smtClean="0">
                <a:solidFill>
                  <a:schemeClr val="tx1"/>
                </a:solidFill>
                <a:latin typeface="Constantia" pitchFamily="18" charset="0"/>
              </a:rPr>
              <a:t>НКО. </a:t>
            </a:r>
            <a:r>
              <a:rPr lang="ru-RU" sz="32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Constantia" pitchFamily="18" charset="0"/>
              </a:rPr>
              <a:t>В </a:t>
            </a:r>
            <a:r>
              <a:rPr lang="ru-RU" sz="3200" dirty="0" smtClean="0">
                <a:solidFill>
                  <a:schemeClr val="tx1"/>
                </a:solidFill>
                <a:latin typeface="Constantia" pitchFamily="18" charset="0"/>
              </a:rPr>
              <a:t>Иркутской области действуют 37 общин коренных и малочисленных народов </a:t>
            </a:r>
            <a:r>
              <a:rPr lang="ru-RU" sz="3200" dirty="0" smtClean="0">
                <a:solidFill>
                  <a:schemeClr val="tx1"/>
                </a:solidFill>
                <a:latin typeface="Constantia" pitchFamily="18" charset="0"/>
              </a:rPr>
              <a:t>РФ.</a:t>
            </a:r>
            <a:br>
              <a:rPr lang="ru-RU" sz="32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Constantia" pitchFamily="18" charset="0"/>
              </a:rPr>
              <a:t>Номера сотрудников </a:t>
            </a:r>
            <a:r>
              <a:rPr lang="ru-RU" sz="3600" b="1" dirty="0" smtClean="0">
                <a:solidFill>
                  <a:schemeClr val="tx1"/>
                </a:solidFill>
                <a:latin typeface="Constantia" pitchFamily="18" charset="0"/>
              </a:rPr>
              <a:t>отдела</a:t>
            </a:r>
            <a:r>
              <a:rPr lang="ru-RU" sz="3600" b="1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ru-RU" sz="3600" b="1" dirty="0" smtClean="0">
                <a:solidFill>
                  <a:schemeClr val="tx1"/>
                </a:solidFill>
                <a:latin typeface="Constantia" pitchFamily="18" charset="0"/>
              </a:rPr>
              <a:t>НКО: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500" dirty="0" smtClean="0">
                <a:solidFill>
                  <a:schemeClr val="tx1"/>
                </a:solidFill>
                <a:latin typeface="Constantia" pitchFamily="18" charset="0"/>
              </a:rPr>
              <a:t>8 (3952) 43-89-24 (</a:t>
            </a:r>
            <a:r>
              <a:rPr lang="ru-RU" sz="2500" dirty="0" smtClean="0">
                <a:solidFill>
                  <a:schemeClr val="tx1"/>
                </a:solidFill>
                <a:latin typeface="Constantia" pitchFamily="18" charset="0"/>
              </a:rPr>
              <a:t>доб.311) </a:t>
            </a:r>
            <a:r>
              <a:rPr lang="ru-RU" sz="2500" u="sng" dirty="0" smtClean="0">
                <a:solidFill>
                  <a:schemeClr val="tx1"/>
                </a:solidFill>
                <a:latin typeface="Constantia" pitchFamily="18" charset="0"/>
              </a:rPr>
              <a:t>Алиса Анатольевна</a:t>
            </a:r>
            <a:r>
              <a:rPr lang="ru-RU" sz="2500" u="sng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500" u="sng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5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5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500" dirty="0" smtClean="0">
                <a:solidFill>
                  <a:schemeClr val="tx1"/>
                </a:solidFill>
                <a:latin typeface="Constantia" pitchFamily="18" charset="0"/>
              </a:rPr>
              <a:t> 8 (3952) 43-89-24 (</a:t>
            </a:r>
            <a:r>
              <a:rPr lang="ru-RU" sz="2500" dirty="0" smtClean="0">
                <a:solidFill>
                  <a:schemeClr val="tx1"/>
                </a:solidFill>
                <a:latin typeface="Constantia" pitchFamily="18" charset="0"/>
              </a:rPr>
              <a:t>доб.315) </a:t>
            </a:r>
            <a:r>
              <a:rPr lang="ru-RU" sz="2500" u="sng" dirty="0" smtClean="0">
                <a:solidFill>
                  <a:schemeClr val="tx1"/>
                </a:solidFill>
                <a:latin typeface="Constantia" pitchFamily="18" charset="0"/>
              </a:rPr>
              <a:t>Анастасия Александровна</a:t>
            </a:r>
            <a:r>
              <a:rPr lang="ru-RU" sz="2500" u="sng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500" u="sng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5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5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500" dirty="0" smtClean="0">
                <a:solidFill>
                  <a:schemeClr val="tx1"/>
                </a:solidFill>
                <a:latin typeface="Constantia" pitchFamily="18" charset="0"/>
              </a:rPr>
              <a:t> 8 (3952) 43-89-24 (</a:t>
            </a:r>
            <a:r>
              <a:rPr lang="ru-RU" sz="2500" dirty="0" smtClean="0">
                <a:solidFill>
                  <a:schemeClr val="tx1"/>
                </a:solidFill>
                <a:latin typeface="Constantia" pitchFamily="18" charset="0"/>
              </a:rPr>
              <a:t>доб.805) </a:t>
            </a:r>
            <a:r>
              <a:rPr lang="ru-RU" sz="2500" u="sng" dirty="0" smtClean="0">
                <a:solidFill>
                  <a:schemeClr val="tx1"/>
                </a:solidFill>
                <a:latin typeface="Constantia" pitchFamily="18" charset="0"/>
              </a:rPr>
              <a:t>Пётр Алексеевич</a:t>
            </a:r>
            <a:r>
              <a:rPr lang="ru-RU" sz="25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5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5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5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5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5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5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5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5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О </a:t>
            </a: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реализации</a:t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>Федерального закона № 33-ФЗ</a:t>
            </a: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0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858000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>Зарегистрированы Уставы муниципальных округов:</a:t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i="1" u="sng" dirty="0" smtClean="0">
                <a:solidFill>
                  <a:schemeClr val="tx1"/>
                </a:solidFill>
                <a:latin typeface="Constantia" pitchFamily="18" charset="0"/>
              </a:rPr>
              <a:t>2024 год:</a:t>
            </a: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Constantia" pitchFamily="18" charset="0"/>
              </a:rPr>
              <a:t>Чунский</a:t>
            </a:r>
            <a:br>
              <a:rPr lang="ru-RU" sz="20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dirty="0" err="1" smtClean="0">
                <a:solidFill>
                  <a:schemeClr val="tx1"/>
                </a:solidFill>
                <a:latin typeface="Constantia" pitchFamily="18" charset="0"/>
              </a:rPr>
              <a:t>Усть-Илимский</a:t>
            </a: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i="1" u="sng" dirty="0" smtClean="0">
                <a:solidFill>
                  <a:schemeClr val="tx1"/>
                </a:solidFill>
                <a:latin typeface="Constantia" pitchFamily="18" charset="0"/>
              </a:rPr>
              <a:t>2025:</a:t>
            </a: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dirty="0" err="1" smtClean="0">
                <a:solidFill>
                  <a:schemeClr val="tx1"/>
                </a:solidFill>
                <a:latin typeface="Constantia" pitchFamily="18" charset="0"/>
              </a:rPr>
              <a:t>Балаганский</a:t>
            </a:r>
            <a:r>
              <a:rPr lang="ru-RU" sz="20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dirty="0" err="1" smtClean="0">
                <a:solidFill>
                  <a:schemeClr val="tx1"/>
                </a:solidFill>
                <a:latin typeface="Constantia" pitchFamily="18" charset="0"/>
              </a:rPr>
              <a:t>Качугский</a:t>
            </a:r>
            <a:r>
              <a:rPr lang="ru-RU" sz="20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dirty="0" err="1" smtClean="0">
                <a:solidFill>
                  <a:schemeClr val="tx1"/>
                </a:solidFill>
                <a:latin typeface="Constantia" pitchFamily="18" charset="0"/>
              </a:rPr>
              <a:t>Нукутский</a:t>
            </a:r>
            <a:r>
              <a:rPr lang="ru-RU" sz="20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dirty="0" err="1" smtClean="0">
                <a:solidFill>
                  <a:schemeClr val="tx1"/>
                </a:solidFill>
                <a:latin typeface="Constantia" pitchFamily="18" charset="0"/>
              </a:rPr>
              <a:t>Жигаловский</a:t>
            </a:r>
            <a:r>
              <a:rPr lang="ru-RU" sz="20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dirty="0" err="1" smtClean="0">
                <a:solidFill>
                  <a:schemeClr val="tx1"/>
                </a:solidFill>
                <a:latin typeface="Constantia" pitchFamily="18" charset="0"/>
              </a:rPr>
              <a:t>Заларинский</a:t>
            </a:r>
            <a:r>
              <a:rPr lang="ru-RU" sz="20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dirty="0" err="1" smtClean="0">
                <a:solidFill>
                  <a:schemeClr val="tx1"/>
                </a:solidFill>
                <a:latin typeface="Constantia" pitchFamily="18" charset="0"/>
              </a:rPr>
              <a:t>Нижнеилимский</a:t>
            </a:r>
            <a:r>
              <a:rPr lang="ru-RU" sz="20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Constantia" pitchFamily="18" charset="0"/>
              </a:rPr>
              <a:t>Киренский</a:t>
            </a:r>
            <a:br>
              <a:rPr lang="ru-RU" sz="20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dirty="0" err="1" smtClean="0">
                <a:solidFill>
                  <a:schemeClr val="tx1"/>
                </a:solidFill>
                <a:latin typeface="Constantia" pitchFamily="18" charset="0"/>
              </a:rPr>
              <a:t>Усть-Удинский</a:t>
            </a: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i="1" u="sng" dirty="0" smtClean="0">
                <a:solidFill>
                  <a:schemeClr val="tx1"/>
                </a:solidFill>
                <a:latin typeface="Constantia" pitchFamily="18" charset="0"/>
              </a:rPr>
              <a:t>2026</a:t>
            </a: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dirty="0" err="1" smtClean="0">
                <a:solidFill>
                  <a:schemeClr val="tx1"/>
                </a:solidFill>
                <a:latin typeface="Constantia" pitchFamily="18" charset="0"/>
              </a:rPr>
              <a:t>Тайшетский</a:t>
            </a: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b="1" i="1" u="sng" dirty="0" smtClean="0">
                <a:solidFill>
                  <a:schemeClr val="tx1"/>
                </a:solidFill>
                <a:latin typeface="Constantia" pitchFamily="18" charset="0"/>
              </a:rPr>
              <a:t>В стадии принятия Думой:</a:t>
            </a: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Constantia" pitchFamily="18" charset="0"/>
              </a:rPr>
              <a:t>Иркутский</a:t>
            </a:r>
            <a:r>
              <a:rPr lang="ru-RU" sz="25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5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25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858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>Модельные проекты Уставов муниципального и городского округа размещены на сайте Управления:</a:t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effectLst/>
                <a:latin typeface="Constantia" pitchFamily="18" charset="0"/>
              </a:rPr>
              <a:t>www.to38.minjust.gov.ru</a:t>
            </a:r>
            <a:r>
              <a:rPr lang="ru-RU" sz="3200" b="1" dirty="0" smtClean="0">
                <a:solidFill>
                  <a:schemeClr val="tx1"/>
                </a:solidFill>
                <a:effectLst/>
                <a:latin typeface="Constantia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effectLst/>
                <a:latin typeface="Constantia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effectLst/>
                <a:latin typeface="Constantia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effectLst/>
                <a:latin typeface="Constantia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i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200" b="1" i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i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200" b="1" i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i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200" b="1" i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32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858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>Статья 32</a:t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>Федерального закона № 33-ФЗ</a:t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i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200" b="1" i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i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200" b="1" i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i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200" b="1" i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i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200" b="1" i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i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200" b="1" i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32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858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>Городские округа</a:t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>в контексте действия</a:t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>Федерального закона № 33-ФЗ</a:t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i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200" b="1" i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i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200" b="1" i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i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200" b="1" i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i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200" b="1" i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i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200" b="1" i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32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858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>Сельские/ городские поселения и муниципальные районы</a:t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>в контексте действия</a:t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  <a:t>Федерального закона № 33-ФЗ</a:t>
            </a:r>
            <a:br>
              <a:rPr lang="ru-RU" sz="3200" b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i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200" b="1" i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i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200" b="1" i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i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200" b="1" i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i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200" b="1" i="1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3200" b="1" i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3200" b="1" i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32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40871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Constantia" pitchFamily="18" charset="0"/>
              </a:rPr>
              <a:t>Номера сотрудников отдела, ответственных за взаимодействие с муниципальными образованиями Иркутской области: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8 (3952) 43-89-24 (доб.802) </a:t>
            </a:r>
            <a:r>
              <a:rPr lang="ru-RU" sz="2800" u="sng" dirty="0" smtClean="0">
                <a:solidFill>
                  <a:schemeClr val="tx1"/>
                </a:solidFill>
                <a:latin typeface="Constantia" pitchFamily="18" charset="0"/>
              </a:rPr>
              <a:t>Николай </a:t>
            </a:r>
            <a:r>
              <a:rPr lang="ru-RU" sz="2800" u="sng" dirty="0" smtClean="0">
                <a:solidFill>
                  <a:schemeClr val="tx1"/>
                </a:solidFill>
                <a:latin typeface="Constantia" pitchFamily="18" charset="0"/>
              </a:rPr>
              <a:t>Сергеевич</a:t>
            </a:r>
            <a:r>
              <a:rPr lang="ru-RU" sz="2800" u="sng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u="sng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 8 (3952) 43-89-24 (доб.806) </a:t>
            </a:r>
            <a:r>
              <a:rPr lang="ru-RU" sz="2800" u="sng" dirty="0" smtClean="0">
                <a:solidFill>
                  <a:schemeClr val="tx1"/>
                </a:solidFill>
                <a:latin typeface="Constantia" pitchFamily="18" charset="0"/>
              </a:rPr>
              <a:t>Евгения Руслановна</a:t>
            </a:r>
            <a: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Constantia" pitchFamily="18" charset="0"/>
              </a:rPr>
            </a:br>
            <a:endParaRPr lang="ru-RU" sz="1800" b="1" i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115616" y="116632"/>
            <a:ext cx="7920880" cy="6624736"/>
          </a:xfrm>
        </p:spPr>
        <p:txBody>
          <a:bodyPr>
            <a:normAutofit/>
          </a:bodyPr>
          <a:lstStyle/>
          <a:p>
            <a:pPr marL="0" indent="450000" algn="ctr">
              <a:spcBef>
                <a:spcPts val="0"/>
              </a:spcBef>
              <a:buNone/>
            </a:pPr>
            <a:endParaRPr lang="ru-RU" sz="2800" i="1" u="sng" dirty="0" smtClean="0">
              <a:latin typeface="Constantia" pitchFamily="18" charset="0"/>
            </a:endParaRPr>
          </a:p>
          <a:p>
            <a:pPr marL="0" indent="450000" algn="ctr">
              <a:spcBef>
                <a:spcPts val="0"/>
              </a:spcBef>
              <a:buNone/>
            </a:pPr>
            <a:endParaRPr lang="ru-RU" sz="2400" i="1" u="sng" dirty="0" smtClean="0">
              <a:latin typeface="Constantia" pitchFamily="18" charset="0"/>
            </a:endParaRPr>
          </a:p>
          <a:p>
            <a:pPr marL="0" indent="450000" algn="ctr">
              <a:spcBef>
                <a:spcPts val="0"/>
              </a:spcBef>
              <a:buNone/>
            </a:pPr>
            <a:endParaRPr lang="ru-RU" sz="2400" i="1" u="sng" dirty="0" smtClean="0">
              <a:latin typeface="Constantia" pitchFamily="18" charset="0"/>
            </a:endParaRPr>
          </a:p>
          <a:p>
            <a:pPr marL="0" indent="450000" algn="ctr">
              <a:spcBef>
                <a:spcPts val="0"/>
              </a:spcBef>
              <a:buNone/>
            </a:pPr>
            <a:endParaRPr lang="ru-RU" sz="2400" i="1" u="sng" dirty="0" smtClean="0">
              <a:latin typeface="Constantia" pitchFamily="18" charset="0"/>
            </a:endParaRPr>
          </a:p>
          <a:p>
            <a:pPr marL="0" indent="450000" algn="ctr">
              <a:spcBef>
                <a:spcPts val="0"/>
              </a:spcBef>
              <a:buNone/>
            </a:pPr>
            <a:endParaRPr lang="ru-RU" sz="2400" i="1" u="sng" dirty="0" smtClean="0">
              <a:latin typeface="Constantia" pitchFamily="18" charset="0"/>
            </a:endParaRPr>
          </a:p>
          <a:p>
            <a:pPr marL="0" indent="450000" algn="ctr">
              <a:spcBef>
                <a:spcPts val="0"/>
              </a:spcBef>
              <a:buNone/>
            </a:pPr>
            <a:endParaRPr lang="ru-RU" sz="2400" i="1" u="sng" dirty="0" smtClean="0">
              <a:latin typeface="Constantia" pitchFamily="18" charset="0"/>
            </a:endParaRPr>
          </a:p>
          <a:p>
            <a:pPr marL="0" indent="450000" algn="ctr">
              <a:spcBef>
                <a:spcPts val="0"/>
              </a:spcBef>
              <a:buNone/>
            </a:pPr>
            <a:r>
              <a:rPr lang="ru-RU" sz="4000" b="1" dirty="0" smtClean="0">
                <a:latin typeface="Constantia" pitchFamily="18" charset="0"/>
              </a:rPr>
              <a:t>Благодарю за внимание</a:t>
            </a:r>
            <a:endParaRPr lang="ru-RU" sz="3600" b="1" dirty="0" smtClean="0">
              <a:latin typeface="Constantia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7767</TotalTime>
  <Words>66</Words>
  <Application>Microsoft Office PowerPoint</Application>
  <PresentationFormat>Экран (4:3)</PresentationFormat>
  <Paragraphs>20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Солнцестояние</vt:lpstr>
      <vt:lpstr>О реализации Федерального закона № 33-ФЗ     </vt:lpstr>
      <vt:lpstr>Важное отступление: с 01.01.2026, по приказу Минюста России от 09.12.2025 № 336, новая форма отчета некоммерческих организаций   </vt:lpstr>
      <vt:lpstr>Количество НКО в субъектах СФО:  2 место: Иркутская область – 3880  1 место – Новосибирская область - 4191   </vt:lpstr>
      <vt:lpstr>Наибольшие число НКО находится: - г. Иркутск и Иркутский МО - 1618 НКО - г. Братск и Братский район - 353 НКО - Ангарский городской округ  - 327 НКО        </vt:lpstr>
      <vt:lpstr>Особое внимание:  В реестр социально ориентированных НКО Иркутской области входят 1002 НКО.   В Иркутской области действуют 37 общин коренных и малочисленных народов РФ.    </vt:lpstr>
      <vt:lpstr>Номера сотрудников отдела НКО:  8 (3952) 43-89-24 (доб.311) Алиса Анатольевна   8 (3952) 43-89-24 (доб.315) Анастасия Александровна   8 (3952) 43-89-24 (доб.805) Пётр Алексеевич    </vt:lpstr>
      <vt:lpstr>О реализации Федерального закона № 33-ФЗ     </vt:lpstr>
      <vt:lpstr>Зарегистрированы Уставы муниципальных округов: 2024 год: Чунский Усть-Илимский  2025: Балаганский Качугский Нукутский Жигаловский Заларинский Нижнеилимский Киренский Усть-Удинский  2026 Тайшетский  В стадии принятия Думой: Иркутский </vt:lpstr>
      <vt:lpstr>Модельные проекты Уставов муниципального и городского округа размещены на сайте Управления:   www.to38.minjust.gov.ru      </vt:lpstr>
      <vt:lpstr>Статья 32 Федерального закона № 33-ФЗ      </vt:lpstr>
      <vt:lpstr>Городские округа в контексте действия Федерального закона № 33-ФЗ      </vt:lpstr>
      <vt:lpstr>Сельские/ городские поселения и муниципальные районы в контексте действия Федерального закона № 33-ФЗ      </vt:lpstr>
      <vt:lpstr>Номера сотрудников отдела, ответственных за взаимодействие с муниципальными образованиями Иркутской области:  8 (3952) 43-89-24 (доб.802) Николай Сергеевич   8 (3952) 43-89-24 (доб.806) Евгения Руслановна 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Современные новеллы  законодательства о местном самоуправлении; типичные нарушения при принятии представительными органами местного самоуправления МНПА</dc:title>
  <dc:creator>frUser02</dc:creator>
  <cp:lastModifiedBy>Чигринский Н.С.</cp:lastModifiedBy>
  <cp:revision>700</cp:revision>
  <dcterms:created xsi:type="dcterms:W3CDTF">2021-09-09T04:04:39Z</dcterms:created>
  <dcterms:modified xsi:type="dcterms:W3CDTF">2026-01-30T02:23:07Z</dcterms:modified>
</cp:coreProperties>
</file>